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971A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120" y="3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5D0196-8168-48AF-B1B1-59BFB1C9BFFA}" type="datetimeFigureOut">
              <a:rPr lang="en-GB" smtClean="0"/>
              <a:t>30/11/2018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984C1-3F07-4E9C-9197-DDED2C95CB96}" type="slidenum">
              <a:rPr lang="en-GB" smtClean="0"/>
              <a:t>‹#›</a:t>
            </a:fld>
            <a:endParaRPr lang="en-GB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403279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5D0196-8168-48AF-B1B1-59BFB1C9BFFA}" type="datetimeFigureOut">
              <a:rPr lang="en-GB" smtClean="0"/>
              <a:t>30/11/2018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984C1-3F07-4E9C-9197-DDED2C95CB9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828822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5D0196-8168-48AF-B1B1-59BFB1C9BFFA}" type="datetimeFigureOut">
              <a:rPr lang="en-GB" smtClean="0"/>
              <a:t>30/11/2018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984C1-3F07-4E9C-9197-DDED2C95CB9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170934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5D0196-8168-48AF-B1B1-59BFB1C9BFFA}" type="datetimeFigureOut">
              <a:rPr lang="en-GB" smtClean="0"/>
              <a:t>30/11/2018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984C1-3F07-4E9C-9197-DDED2C95CB96}" type="slidenum">
              <a:rPr lang="en-GB" smtClean="0"/>
              <a:t>‹#›</a:t>
            </a:fld>
            <a:endParaRPr lang="en-GB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6747522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5D0196-8168-48AF-B1B1-59BFB1C9BFFA}" type="datetimeFigureOut">
              <a:rPr lang="en-GB" smtClean="0"/>
              <a:t>30/11/2018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984C1-3F07-4E9C-9197-DDED2C95CB9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196403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5D0196-8168-48AF-B1B1-59BFB1C9BFFA}" type="datetimeFigureOut">
              <a:rPr lang="en-GB" smtClean="0"/>
              <a:t>30/11/2018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984C1-3F07-4E9C-9197-DDED2C95CB96}" type="slidenum">
              <a:rPr lang="en-GB" smtClean="0"/>
              <a:t>‹#›</a:t>
            </a:fld>
            <a:endParaRPr lang="en-GB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7637068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5D0196-8168-48AF-B1B1-59BFB1C9BFFA}" type="datetimeFigureOut">
              <a:rPr lang="en-GB" smtClean="0"/>
              <a:t>30/11/2018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984C1-3F07-4E9C-9197-DDED2C95CB9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230167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5D0196-8168-48AF-B1B1-59BFB1C9BFFA}" type="datetimeFigureOut">
              <a:rPr lang="en-GB" smtClean="0"/>
              <a:t>30/11/2018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984C1-3F07-4E9C-9197-DDED2C95CB9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6631654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5D0196-8168-48AF-B1B1-59BFB1C9BFFA}" type="datetimeFigureOut">
              <a:rPr lang="en-GB" smtClean="0"/>
              <a:t>30/11/2018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984C1-3F07-4E9C-9197-DDED2C95CB9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2229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5D0196-8168-48AF-B1B1-59BFB1C9BFFA}" type="datetimeFigureOut">
              <a:rPr lang="en-GB" smtClean="0"/>
              <a:t>30/11/2018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984C1-3F07-4E9C-9197-DDED2C95CB9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05350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5D0196-8168-48AF-B1B1-59BFB1C9BFFA}" type="datetimeFigureOut">
              <a:rPr lang="en-GB" smtClean="0"/>
              <a:t>30/11/2018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984C1-3F07-4E9C-9197-DDED2C95CB9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26632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5D0196-8168-48AF-B1B1-59BFB1C9BFFA}" type="datetimeFigureOut">
              <a:rPr lang="en-GB" smtClean="0"/>
              <a:t>30/11/2018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984C1-3F07-4E9C-9197-DDED2C95CB9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14863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5D0196-8168-48AF-B1B1-59BFB1C9BFFA}" type="datetimeFigureOut">
              <a:rPr lang="en-GB" smtClean="0"/>
              <a:t>30/11/2018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984C1-3F07-4E9C-9197-DDED2C95CB9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78253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5D0196-8168-48AF-B1B1-59BFB1C9BFFA}" type="datetimeFigureOut">
              <a:rPr lang="en-GB" smtClean="0"/>
              <a:t>30/11/2018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984C1-3F07-4E9C-9197-DDED2C95CB9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93754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5D0196-8168-48AF-B1B1-59BFB1C9BFFA}" type="datetimeFigureOut">
              <a:rPr lang="en-GB" smtClean="0"/>
              <a:t>30/11/2018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984C1-3F07-4E9C-9197-DDED2C95CB9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06726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5D0196-8168-48AF-B1B1-59BFB1C9BFFA}" type="datetimeFigureOut">
              <a:rPr lang="en-GB" smtClean="0"/>
              <a:t>30/11/2018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984C1-3F07-4E9C-9197-DDED2C95CB9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45260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5D0196-8168-48AF-B1B1-59BFB1C9BFFA}" type="datetimeFigureOut">
              <a:rPr lang="en-GB" smtClean="0"/>
              <a:t>30/11/2018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984C1-3F07-4E9C-9197-DDED2C95CB9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944140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0A5D0196-8168-48AF-B1B1-59BFB1C9BFFA}" type="datetimeFigureOut">
              <a:rPr lang="en-GB" smtClean="0"/>
              <a:t>30/11/2018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52E984C1-3F07-4E9C-9197-DDED2C95CB9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577834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gif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1">
                <a:tint val="97000"/>
                <a:hueMod val="92000"/>
                <a:satMod val="169000"/>
                <a:lumMod val="164000"/>
              </a:schemeClr>
            </a:gs>
            <a:gs pos="100000">
              <a:schemeClr val="bg1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7">
            <a:extLst>
              <a:ext uri="{FF2B5EF4-FFF2-40B4-BE49-F238E27FC236}">
                <a16:creationId xmlns:a16="http://schemas.microsoft.com/office/drawing/2014/main" id="{7E134C76-7FB4-4BB7-9322-DD8A4B179A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8" name="Snip Single Corner Rectangle 17">
            <a:extLst>
              <a:ext uri="{FF2B5EF4-FFF2-40B4-BE49-F238E27FC236}">
                <a16:creationId xmlns:a16="http://schemas.microsoft.com/office/drawing/2014/main" id="{C0C57804-4F33-4D85-AA3E-DA0F214BBD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1"/>
            <a:ext cx="12188825" cy="6857999"/>
          </a:xfrm>
          <a:prstGeom prst="snip1Rect">
            <a:avLst>
              <a:gd name="adj" fmla="val 50000"/>
            </a:avLst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837BD46-25AF-49BE-9444-65E14CBADB7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4212" y="685799"/>
            <a:ext cx="9678988" cy="3673474"/>
          </a:xfrm>
        </p:spPr>
        <p:txBody>
          <a:bodyPr>
            <a:normAutofit/>
          </a:bodyPr>
          <a:lstStyle/>
          <a:p>
            <a:r>
              <a:rPr lang="en-GB" sz="6000" b="1" dirty="0">
                <a:solidFill>
                  <a:schemeClr val="tx2"/>
                </a:solidFill>
              </a:rPr>
              <a:t>The Strange Story of Christian </a:t>
            </a:r>
            <a:r>
              <a:rPr lang="en-GB" sz="6000" b="1" dirty="0" err="1">
                <a:solidFill>
                  <a:schemeClr val="tx2"/>
                </a:solidFill>
              </a:rPr>
              <a:t>Kaballah</a:t>
            </a:r>
            <a:endParaRPr lang="en-GB" sz="6000" dirty="0">
              <a:solidFill>
                <a:schemeClr val="tx2"/>
              </a:solidFill>
            </a:endParaRPr>
          </a:p>
        </p:txBody>
      </p:sp>
      <p:pic>
        <p:nvPicPr>
          <p:cNvPr id="16" name="Picture 15" descr="A picture containing text, book, photo&#10;&#10;Description automatically generated">
            <a:extLst>
              <a:ext uri="{FF2B5EF4-FFF2-40B4-BE49-F238E27FC236}">
                <a16:creationId xmlns:a16="http://schemas.microsoft.com/office/drawing/2014/main" id="{886232F4-2FB4-4887-88D1-1086ED94D7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579852"/>
            <a:ext cx="3187817" cy="1278148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3D7A3A70-C801-4CF1-8603-BAA0524B643E}"/>
              </a:ext>
            </a:extLst>
          </p:cNvPr>
          <p:cNvSpPr txBox="1"/>
          <p:nvPr/>
        </p:nvSpPr>
        <p:spPr>
          <a:xfrm>
            <a:off x="7193902" y="6550223"/>
            <a:ext cx="50707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rgbClr val="0070C0"/>
                </a:solidFill>
              </a:rPr>
              <a:t>Harry Freedman</a:t>
            </a:r>
            <a:r>
              <a:rPr lang="en-GB" sz="1400" dirty="0"/>
              <a:t>	</a:t>
            </a:r>
            <a:r>
              <a:rPr lang="en-GB" sz="1400" dirty="0">
                <a:solidFill>
                  <a:schemeClr val="bg1"/>
                </a:solidFill>
              </a:rPr>
              <a:t>www.harryfreedmanbooks.com</a:t>
            </a:r>
          </a:p>
        </p:txBody>
      </p:sp>
    </p:spTree>
    <p:extLst>
      <p:ext uri="{BB962C8B-B14F-4D97-AF65-F5344CB8AC3E}">
        <p14:creationId xmlns:p14="http://schemas.microsoft.com/office/powerpoint/2010/main" val="62214720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1">
                <a:tint val="97000"/>
                <a:hueMod val="92000"/>
                <a:satMod val="169000"/>
                <a:lumMod val="164000"/>
              </a:schemeClr>
            </a:gs>
            <a:gs pos="100000">
              <a:schemeClr val="bg1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7">
            <a:extLst>
              <a:ext uri="{FF2B5EF4-FFF2-40B4-BE49-F238E27FC236}">
                <a16:creationId xmlns:a16="http://schemas.microsoft.com/office/drawing/2014/main" id="{7E134C76-7FB4-4BB7-9322-DD8A4B179A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8" name="Snip Single Corner Rectangle 17">
            <a:extLst>
              <a:ext uri="{FF2B5EF4-FFF2-40B4-BE49-F238E27FC236}">
                <a16:creationId xmlns:a16="http://schemas.microsoft.com/office/drawing/2014/main" id="{C0C57804-4F33-4D85-AA3E-DA0F214BBD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1"/>
            <a:ext cx="12188825" cy="6857999"/>
          </a:xfrm>
          <a:prstGeom prst="snip1Rect">
            <a:avLst>
              <a:gd name="adj" fmla="val 50000"/>
            </a:avLst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837BD46-25AF-49BE-9444-65E14CBADB7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9422" y="685799"/>
            <a:ext cx="4379150" cy="405883"/>
          </a:xfrm>
        </p:spPr>
        <p:txBody>
          <a:bodyPr>
            <a:normAutofit/>
          </a:bodyPr>
          <a:lstStyle/>
          <a:p>
            <a:r>
              <a:rPr lang="en-GB" sz="1400" b="1" cap="none" dirty="0">
                <a:solidFill>
                  <a:schemeClr val="tx2"/>
                </a:solidFill>
              </a:rPr>
              <a:t>Count Giovanni Pico </a:t>
            </a:r>
            <a:r>
              <a:rPr lang="en-GB" sz="1400" b="1" cap="none" dirty="0" err="1">
                <a:solidFill>
                  <a:schemeClr val="tx2"/>
                </a:solidFill>
              </a:rPr>
              <a:t>della</a:t>
            </a:r>
            <a:r>
              <a:rPr lang="en-GB" sz="1400" b="1" cap="none" dirty="0">
                <a:solidFill>
                  <a:schemeClr val="tx2"/>
                </a:solidFill>
              </a:rPr>
              <a:t> </a:t>
            </a:r>
            <a:r>
              <a:rPr lang="en-GB" sz="1400" b="1" cap="none" dirty="0" err="1">
                <a:solidFill>
                  <a:schemeClr val="tx2"/>
                </a:solidFill>
              </a:rPr>
              <a:t>Mirandola</a:t>
            </a:r>
            <a:r>
              <a:rPr lang="en-GB" sz="1400" b="1" cap="none" dirty="0">
                <a:solidFill>
                  <a:schemeClr val="tx2"/>
                </a:solidFill>
              </a:rPr>
              <a:t>. 1463-1494</a:t>
            </a:r>
          </a:p>
        </p:txBody>
      </p:sp>
      <p:pic>
        <p:nvPicPr>
          <p:cNvPr id="16" name="Picture 15" descr="A picture containing text, book, photo&#10;&#10;Description automatically generated">
            <a:extLst>
              <a:ext uri="{FF2B5EF4-FFF2-40B4-BE49-F238E27FC236}">
                <a16:creationId xmlns:a16="http://schemas.microsoft.com/office/drawing/2014/main" id="{886232F4-2FB4-4887-88D1-1086ED94D7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579852"/>
            <a:ext cx="3187817" cy="1278148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3D7A3A70-C801-4CF1-8603-BAA0524B643E}"/>
              </a:ext>
            </a:extLst>
          </p:cNvPr>
          <p:cNvSpPr txBox="1"/>
          <p:nvPr/>
        </p:nvSpPr>
        <p:spPr>
          <a:xfrm>
            <a:off x="7193902" y="6550223"/>
            <a:ext cx="50707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rgbClr val="0070C0"/>
                </a:solidFill>
              </a:rPr>
              <a:t>Harry Freedman</a:t>
            </a:r>
            <a:r>
              <a:rPr lang="en-GB" sz="1400" dirty="0"/>
              <a:t>	</a:t>
            </a:r>
            <a:r>
              <a:rPr lang="en-GB" sz="1400" dirty="0">
                <a:solidFill>
                  <a:schemeClr val="bg1"/>
                </a:solidFill>
              </a:rPr>
              <a:t>www.harryfreedmanbooks.com</a:t>
            </a:r>
          </a:p>
        </p:txBody>
      </p:sp>
      <p:pic>
        <p:nvPicPr>
          <p:cNvPr id="1026" name="Picture 2" descr="Image result for pico della mirandola">
            <a:extLst>
              <a:ext uri="{FF2B5EF4-FFF2-40B4-BE49-F238E27FC236}">
                <a16:creationId xmlns:a16="http://schemas.microsoft.com/office/drawing/2014/main" id="{C0363D74-B6A8-48B3-AF64-F9590C70D1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7080" y="475211"/>
            <a:ext cx="1057275" cy="1057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E906DA7-BD4E-40B3-A75F-C2CCA97093F5}"/>
              </a:ext>
            </a:extLst>
          </p:cNvPr>
          <p:cNvSpPr txBox="1"/>
          <p:nvPr/>
        </p:nvSpPr>
        <p:spPr>
          <a:xfrm>
            <a:off x="519422" y="1969982"/>
            <a:ext cx="44786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ln w="3175" cmpd="sng">
                  <a:noFill/>
                </a:ln>
                <a:solidFill>
                  <a:schemeClr val="tx2"/>
                </a:solidFill>
                <a:latin typeface="+mj-lt"/>
                <a:ea typeface="+mj-ea"/>
                <a:cs typeface="+mj-cs"/>
              </a:rPr>
              <a:t>1486 </a:t>
            </a:r>
            <a:r>
              <a:rPr lang="en-GB" sz="1400" i="1" dirty="0" err="1">
                <a:ln w="3175" cmpd="sng">
                  <a:noFill/>
                </a:ln>
                <a:solidFill>
                  <a:schemeClr val="tx2"/>
                </a:solidFill>
                <a:latin typeface="+mj-lt"/>
                <a:ea typeface="+mj-ea"/>
                <a:cs typeface="+mj-cs"/>
              </a:rPr>
              <a:t>Conclusiones</a:t>
            </a:r>
            <a:r>
              <a:rPr lang="en-GB" sz="1400" i="1" dirty="0">
                <a:ln w="3175" cmpd="sng">
                  <a:noFill/>
                </a:ln>
                <a:solidFill>
                  <a:schemeClr val="tx2"/>
                </a:solidFill>
                <a:latin typeface="+mj-lt"/>
                <a:ea typeface="+mj-ea"/>
                <a:cs typeface="+mj-cs"/>
              </a:rPr>
              <a:t>:-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E0EA558-DEE6-4F7F-B8FB-A76818D2E06E}"/>
              </a:ext>
            </a:extLst>
          </p:cNvPr>
          <p:cNvSpPr txBox="1"/>
          <p:nvPr/>
        </p:nvSpPr>
        <p:spPr>
          <a:xfrm>
            <a:off x="519422" y="2578410"/>
            <a:ext cx="892315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ln w="3175" cmpd="sng">
                  <a:noFill/>
                </a:ln>
                <a:solidFill>
                  <a:schemeClr val="tx2"/>
                </a:solidFill>
                <a:latin typeface="+mj-lt"/>
                <a:ea typeface="+mj-ea"/>
                <a:cs typeface="+mj-cs"/>
              </a:rPr>
              <a:t>There is no greater knowledge capable of proving the divinity of Jesus than magic and Cabala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0F476DC-EC4B-415C-8947-A6F232228DCB}"/>
              </a:ext>
            </a:extLst>
          </p:cNvPr>
          <p:cNvSpPr txBox="1"/>
          <p:nvPr/>
        </p:nvSpPr>
        <p:spPr>
          <a:xfrm>
            <a:off x="519422" y="1392333"/>
            <a:ext cx="416145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en-GB" sz="1200" dirty="0">
                <a:ln w="3175" cmpd="sng">
                  <a:noFill/>
                </a:ln>
                <a:solidFill>
                  <a:schemeClr val="tx2"/>
                </a:solidFill>
                <a:latin typeface="+mj-lt"/>
                <a:ea typeface="+mj-ea"/>
                <a:cs typeface="+mj-cs"/>
              </a:rPr>
              <a:t>Mithridates(Samuel ben Nissim </a:t>
            </a:r>
            <a:r>
              <a:rPr lang="en-GB" sz="1200" dirty="0" err="1">
                <a:ln w="3175" cmpd="sng">
                  <a:noFill/>
                </a:ln>
                <a:solidFill>
                  <a:schemeClr val="tx2"/>
                </a:solidFill>
                <a:latin typeface="+mj-lt"/>
                <a:ea typeface="+mj-ea"/>
                <a:cs typeface="+mj-cs"/>
              </a:rPr>
              <a:t>Bulfarag</a:t>
            </a:r>
            <a:r>
              <a:rPr lang="en-GB" sz="1200" dirty="0"/>
              <a:t>)</a:t>
            </a:r>
            <a:endParaRPr lang="en-GB" sz="1200" dirty="0">
              <a:ln w="3175" cmpd="sng">
                <a:noFill/>
              </a:ln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AA504F6E-6B6C-4190-8C7C-5DF018B5B5BD}"/>
              </a:ext>
            </a:extLst>
          </p:cNvPr>
          <p:cNvGrpSpPr/>
          <p:nvPr/>
        </p:nvGrpSpPr>
        <p:grpSpPr>
          <a:xfrm>
            <a:off x="516247" y="2950720"/>
            <a:ext cx="6158108" cy="1333500"/>
            <a:chOff x="519422" y="2977904"/>
            <a:chExt cx="6158108" cy="1333500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734AEA9A-0C4C-47F5-BAB3-45F7EC46FED4}"/>
                </a:ext>
              </a:extLst>
            </p:cNvPr>
            <p:cNvSpPr txBox="1"/>
            <p:nvPr/>
          </p:nvSpPr>
          <p:spPr>
            <a:xfrm>
              <a:off x="519422" y="3186837"/>
              <a:ext cx="292357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GB" sz="1400" b="1" dirty="0">
                  <a:ln w="3175" cmpd="sng">
                    <a:noFill/>
                  </a:ln>
                  <a:solidFill>
                    <a:schemeClr val="tx2"/>
                  </a:solidFill>
                  <a:latin typeface="+mj-lt"/>
                  <a:ea typeface="+mj-ea"/>
                  <a:cs typeface="+mj-cs"/>
                </a:rPr>
                <a:t>Johannes Reuchlin	1455-1522</a:t>
              </a:r>
            </a:p>
          </p:txBody>
        </p:sp>
        <p:pic>
          <p:nvPicPr>
            <p:cNvPr id="1028" name="Picture 4" descr="Image result for johannes reuchlin">
              <a:extLst>
                <a:ext uri="{FF2B5EF4-FFF2-40B4-BE49-F238E27FC236}">
                  <a16:creationId xmlns:a16="http://schemas.microsoft.com/office/drawing/2014/main" id="{AF531F0D-55DE-4414-9F19-D9B0C7363F0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48830" y="2977904"/>
              <a:ext cx="1028700" cy="13335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6779E807-8A78-4147-AF01-58A4021C33B2}"/>
              </a:ext>
            </a:extLst>
          </p:cNvPr>
          <p:cNvSpPr txBox="1"/>
          <p:nvPr/>
        </p:nvSpPr>
        <p:spPr>
          <a:xfrm>
            <a:off x="519422" y="3795265"/>
            <a:ext cx="44786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ln w="3175" cmpd="sng">
                  <a:noFill/>
                </a:ln>
                <a:solidFill>
                  <a:schemeClr val="tx2"/>
                </a:solidFill>
                <a:latin typeface="+mj-lt"/>
                <a:ea typeface="+mj-ea"/>
                <a:cs typeface="+mj-cs"/>
              </a:rPr>
              <a:t>1494 </a:t>
            </a:r>
            <a:r>
              <a:rPr lang="en-GB" sz="1400" i="1" dirty="0">
                <a:ln w="3175" cmpd="sng">
                  <a:noFill/>
                </a:ln>
                <a:solidFill>
                  <a:schemeClr val="tx2"/>
                </a:solidFill>
                <a:latin typeface="+mj-lt"/>
                <a:ea typeface="+mj-ea"/>
                <a:cs typeface="+mj-cs"/>
              </a:rPr>
              <a:t>De </a:t>
            </a:r>
            <a:r>
              <a:rPr lang="en-GB" sz="1400" i="1" dirty="0" err="1">
                <a:ln w="3175" cmpd="sng">
                  <a:noFill/>
                </a:ln>
                <a:solidFill>
                  <a:schemeClr val="tx2"/>
                </a:solidFill>
                <a:latin typeface="+mj-lt"/>
                <a:ea typeface="+mj-ea"/>
                <a:cs typeface="+mj-cs"/>
              </a:rPr>
              <a:t>Verbo</a:t>
            </a:r>
            <a:r>
              <a:rPr lang="en-GB" sz="1400" i="1" dirty="0">
                <a:ln w="3175" cmpd="sng">
                  <a:noFill/>
                </a:ln>
                <a:solidFill>
                  <a:schemeClr val="tx2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GB" sz="1400" i="1" dirty="0" err="1">
                <a:ln w="3175" cmpd="sng">
                  <a:noFill/>
                </a:ln>
                <a:solidFill>
                  <a:schemeClr val="tx2"/>
                </a:solidFill>
                <a:latin typeface="+mj-lt"/>
                <a:ea typeface="+mj-ea"/>
                <a:cs typeface="+mj-cs"/>
              </a:rPr>
              <a:t>Mirifico</a:t>
            </a:r>
            <a:r>
              <a:rPr lang="en-GB" sz="1400" i="1" dirty="0">
                <a:ln w="3175" cmpd="sng">
                  <a:noFill/>
                </a:ln>
                <a:solidFill>
                  <a:schemeClr val="tx2"/>
                </a:solidFill>
                <a:latin typeface="+mj-lt"/>
                <a:ea typeface="+mj-ea"/>
                <a:cs typeface="+mj-cs"/>
              </a:rPr>
              <a:t>, On the Miraculous Word</a:t>
            </a:r>
          </a:p>
          <a:p>
            <a:r>
              <a:rPr lang="en-GB" sz="1400" i="1" dirty="0">
                <a:ln w="3175" cmpd="sng">
                  <a:noFill/>
                </a:ln>
                <a:solidFill>
                  <a:schemeClr val="tx2"/>
                </a:solidFill>
                <a:latin typeface="+mj-lt"/>
                <a:ea typeface="+mj-ea"/>
                <a:cs typeface="+mj-cs"/>
              </a:rPr>
              <a:t>1517 De </a:t>
            </a:r>
            <a:r>
              <a:rPr lang="en-GB" sz="1400" i="1" dirty="0" err="1">
                <a:ln w="3175" cmpd="sng">
                  <a:noFill/>
                </a:ln>
                <a:solidFill>
                  <a:schemeClr val="tx2"/>
                </a:solidFill>
                <a:latin typeface="+mj-lt"/>
                <a:ea typeface="+mj-ea"/>
                <a:cs typeface="+mj-cs"/>
              </a:rPr>
              <a:t>Arte</a:t>
            </a:r>
            <a:r>
              <a:rPr lang="en-GB" sz="1400" i="1" dirty="0">
                <a:ln w="3175" cmpd="sng">
                  <a:noFill/>
                </a:ln>
                <a:solidFill>
                  <a:schemeClr val="tx2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GB" sz="1400" i="1" dirty="0" err="1">
                <a:ln w="3175" cmpd="sng">
                  <a:noFill/>
                </a:ln>
                <a:solidFill>
                  <a:schemeClr val="tx2"/>
                </a:solidFill>
                <a:latin typeface="+mj-lt"/>
                <a:ea typeface="+mj-ea"/>
                <a:cs typeface="+mj-cs"/>
              </a:rPr>
              <a:t>Cabalistica</a:t>
            </a:r>
            <a:endParaRPr lang="en-GB" sz="1400" i="1" dirty="0">
              <a:ln w="3175" cmpd="sng">
                <a:noFill/>
              </a:ln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38B2170-B0FC-4223-84AA-F12DB315539C}"/>
              </a:ext>
            </a:extLst>
          </p:cNvPr>
          <p:cNvSpPr txBox="1"/>
          <p:nvPr/>
        </p:nvSpPr>
        <p:spPr>
          <a:xfrm>
            <a:off x="519422" y="4619135"/>
            <a:ext cx="45937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</a:lstStyle>
          <a:p>
            <a:r>
              <a:rPr lang="en-GB" sz="1400" b="1" dirty="0">
                <a:ln w="3175" cmpd="sng">
                  <a:noFill/>
                </a:ln>
                <a:solidFill>
                  <a:schemeClr val="tx2"/>
                </a:solidFill>
                <a:latin typeface="+mj-lt"/>
                <a:ea typeface="+mj-ea"/>
                <a:cs typeface="+mj-cs"/>
              </a:rPr>
              <a:t>Cardinal Egidio da </a:t>
            </a:r>
            <a:r>
              <a:rPr lang="en-GB" sz="1400" b="1" dirty="0" err="1">
                <a:ln w="3175" cmpd="sng">
                  <a:noFill/>
                </a:ln>
                <a:solidFill>
                  <a:schemeClr val="tx2"/>
                </a:solidFill>
                <a:latin typeface="+mj-lt"/>
                <a:ea typeface="+mj-ea"/>
                <a:cs typeface="+mj-cs"/>
              </a:rPr>
              <a:t>Viterbo</a:t>
            </a:r>
            <a:r>
              <a:rPr lang="en-GB" sz="1400" b="1" dirty="0">
                <a:ln w="3175" cmpd="sng">
                  <a:noFill/>
                </a:ln>
                <a:solidFill>
                  <a:schemeClr val="tx2"/>
                </a:solidFill>
                <a:latin typeface="+mj-lt"/>
                <a:ea typeface="+mj-ea"/>
                <a:cs typeface="+mj-cs"/>
              </a:rPr>
              <a:t>	1472-1532</a:t>
            </a:r>
          </a:p>
          <a:p>
            <a:r>
              <a:rPr lang="en-GB" sz="1400" b="1" dirty="0">
                <a:ln w="3175" cmpd="sng">
                  <a:noFill/>
                </a:ln>
                <a:solidFill>
                  <a:schemeClr val="tx2"/>
                </a:solidFill>
                <a:latin typeface="+mj-lt"/>
                <a:ea typeface="+mj-ea"/>
                <a:cs typeface="+mj-cs"/>
              </a:rPr>
              <a:t>Francesco Giorgi- 1466-1540 </a:t>
            </a:r>
            <a:r>
              <a:rPr lang="en-GB" sz="1400" i="1" dirty="0">
                <a:ln w="3175" cmpd="sng">
                  <a:noFill/>
                </a:ln>
                <a:solidFill>
                  <a:schemeClr val="tx2"/>
                </a:solidFill>
                <a:latin typeface="+mj-lt"/>
                <a:ea typeface="+mj-ea"/>
                <a:cs typeface="+mj-cs"/>
              </a:rPr>
              <a:t>De Harmonia Mundi</a:t>
            </a:r>
          </a:p>
        </p:txBody>
      </p:sp>
    </p:spTree>
    <p:extLst>
      <p:ext uri="{BB962C8B-B14F-4D97-AF65-F5344CB8AC3E}">
        <p14:creationId xmlns:p14="http://schemas.microsoft.com/office/powerpoint/2010/main" val="354146911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1">
                <a:tint val="97000"/>
                <a:hueMod val="92000"/>
                <a:satMod val="169000"/>
                <a:lumMod val="164000"/>
              </a:schemeClr>
            </a:gs>
            <a:gs pos="100000">
              <a:schemeClr val="bg1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7">
            <a:extLst>
              <a:ext uri="{FF2B5EF4-FFF2-40B4-BE49-F238E27FC236}">
                <a16:creationId xmlns:a16="http://schemas.microsoft.com/office/drawing/2014/main" id="{7E134C76-7FB4-4BB7-9322-DD8A4B179A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8" name="Snip Single Corner Rectangle 17">
            <a:extLst>
              <a:ext uri="{FF2B5EF4-FFF2-40B4-BE49-F238E27FC236}">
                <a16:creationId xmlns:a16="http://schemas.microsoft.com/office/drawing/2014/main" id="{C0C57804-4F33-4D85-AA3E-DA0F214BBD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1"/>
            <a:ext cx="12188825" cy="6857999"/>
          </a:xfrm>
          <a:prstGeom prst="snip1Rect">
            <a:avLst>
              <a:gd name="adj" fmla="val 50000"/>
            </a:avLst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837BD46-25AF-49BE-9444-65E14CBADB7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19878" y="685799"/>
            <a:ext cx="4379150" cy="405883"/>
          </a:xfrm>
        </p:spPr>
        <p:txBody>
          <a:bodyPr>
            <a:normAutofit/>
          </a:bodyPr>
          <a:lstStyle/>
          <a:p>
            <a:r>
              <a:rPr lang="en-GB" sz="1400" b="1" cap="none" dirty="0">
                <a:solidFill>
                  <a:schemeClr val="tx2"/>
                </a:solidFill>
              </a:rPr>
              <a:t>Heinrich Cornelius Agrippa 1486-1535</a:t>
            </a:r>
          </a:p>
        </p:txBody>
      </p:sp>
      <p:pic>
        <p:nvPicPr>
          <p:cNvPr id="16" name="Picture 15" descr="A picture containing text, book, photo&#10;&#10;Description automatically generated">
            <a:extLst>
              <a:ext uri="{FF2B5EF4-FFF2-40B4-BE49-F238E27FC236}">
                <a16:creationId xmlns:a16="http://schemas.microsoft.com/office/drawing/2014/main" id="{886232F4-2FB4-4887-88D1-1086ED94D7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579852"/>
            <a:ext cx="3187817" cy="1278148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3D7A3A70-C801-4CF1-8603-BAA0524B643E}"/>
              </a:ext>
            </a:extLst>
          </p:cNvPr>
          <p:cNvSpPr txBox="1"/>
          <p:nvPr/>
        </p:nvSpPr>
        <p:spPr>
          <a:xfrm>
            <a:off x="7193902" y="6550223"/>
            <a:ext cx="50707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rgbClr val="0070C0"/>
                </a:solidFill>
              </a:rPr>
              <a:t>Harry Freedman</a:t>
            </a:r>
            <a:r>
              <a:rPr lang="en-GB" sz="1400" dirty="0"/>
              <a:t>	</a:t>
            </a:r>
            <a:r>
              <a:rPr lang="en-GB" sz="1400" dirty="0">
                <a:solidFill>
                  <a:schemeClr val="bg1"/>
                </a:solidFill>
              </a:rPr>
              <a:t>www.harryfreedmanbooks.com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E906DA7-BD4E-40B3-A75F-C2CCA97093F5}"/>
              </a:ext>
            </a:extLst>
          </p:cNvPr>
          <p:cNvSpPr txBox="1"/>
          <p:nvPr/>
        </p:nvSpPr>
        <p:spPr>
          <a:xfrm>
            <a:off x="419878" y="1392332"/>
            <a:ext cx="44786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ln w="3175" cmpd="sng">
                  <a:noFill/>
                </a:ln>
                <a:solidFill>
                  <a:schemeClr val="tx2"/>
                </a:solidFill>
                <a:latin typeface="+mj-lt"/>
                <a:ea typeface="+mj-ea"/>
                <a:cs typeface="+mj-cs"/>
              </a:rPr>
              <a:t>1533 De Occulta Philosophia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34AEA9A-0C4C-47F5-BAB3-45F7EC46FED4}"/>
              </a:ext>
            </a:extLst>
          </p:cNvPr>
          <p:cNvSpPr txBox="1"/>
          <p:nvPr/>
        </p:nvSpPr>
        <p:spPr>
          <a:xfrm>
            <a:off x="419878" y="2903490"/>
            <a:ext cx="29235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dirty="0">
                <a:ln w="3175" cmpd="sng">
                  <a:noFill/>
                </a:ln>
                <a:solidFill>
                  <a:schemeClr val="tx2"/>
                </a:solidFill>
                <a:latin typeface="+mj-lt"/>
                <a:ea typeface="+mj-ea"/>
                <a:cs typeface="+mj-cs"/>
              </a:rPr>
              <a:t>Guillaume </a:t>
            </a:r>
            <a:r>
              <a:rPr lang="en-GB" sz="1400" b="1" dirty="0" err="1">
                <a:ln w="3175" cmpd="sng">
                  <a:noFill/>
                </a:ln>
                <a:solidFill>
                  <a:schemeClr val="tx2"/>
                </a:solidFill>
                <a:latin typeface="+mj-lt"/>
                <a:ea typeface="+mj-ea"/>
                <a:cs typeface="+mj-cs"/>
              </a:rPr>
              <a:t>Postel</a:t>
            </a:r>
            <a:r>
              <a:rPr lang="en-GB" sz="1400" b="1" dirty="0">
                <a:ln w="3175" cmpd="sng">
                  <a:noFill/>
                </a:ln>
                <a:solidFill>
                  <a:schemeClr val="tx2"/>
                </a:solidFill>
                <a:latin typeface="+mj-lt"/>
                <a:ea typeface="+mj-ea"/>
                <a:cs typeface="+mj-cs"/>
              </a:rPr>
              <a:t>	1510-1581</a:t>
            </a:r>
          </a:p>
        </p:txBody>
      </p:sp>
      <p:pic>
        <p:nvPicPr>
          <p:cNvPr id="2052" name="Picture 4" descr="Image result for Heinrich Cornelius Agrippa">
            <a:extLst>
              <a:ext uri="{FF2B5EF4-FFF2-40B4-BE49-F238E27FC236}">
                <a16:creationId xmlns:a16="http://schemas.microsoft.com/office/drawing/2014/main" id="{666AB5C8-5C4E-4B8D-99C4-210E442917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1377" y="685800"/>
            <a:ext cx="1053655" cy="1469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Image result for Guillaume Postel">
            <a:extLst>
              <a:ext uri="{FF2B5EF4-FFF2-40B4-BE49-F238E27FC236}">
                <a16:creationId xmlns:a16="http://schemas.microsoft.com/office/drawing/2014/main" id="{F3B811DE-D9BA-4EAA-8177-24904BF588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1377" y="2289796"/>
            <a:ext cx="1053655" cy="1535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80425C57-88BE-4A46-B88F-340CB3F190C2}"/>
              </a:ext>
            </a:extLst>
          </p:cNvPr>
          <p:cNvSpPr txBox="1"/>
          <p:nvPr/>
        </p:nvSpPr>
        <p:spPr>
          <a:xfrm>
            <a:off x="419878" y="4260759"/>
            <a:ext cx="27338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400" b="1" dirty="0">
                <a:ln w="3175" cmpd="sng">
                  <a:noFill/>
                </a:ln>
                <a:solidFill>
                  <a:schemeClr val="tx2"/>
                </a:solidFill>
                <a:latin typeface="+mj-lt"/>
                <a:ea typeface="+mj-ea"/>
                <a:cs typeface="+mj-cs"/>
              </a:rPr>
              <a:t>John Dee 1527-1608</a:t>
            </a:r>
          </a:p>
        </p:txBody>
      </p:sp>
      <p:pic>
        <p:nvPicPr>
          <p:cNvPr id="2056" name="Picture 8" descr="Image result for john Dee">
            <a:extLst>
              <a:ext uri="{FF2B5EF4-FFF2-40B4-BE49-F238E27FC236}">
                <a16:creationId xmlns:a16="http://schemas.microsoft.com/office/drawing/2014/main" id="{0A36D0C4-C809-4249-8E70-804611F661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1462" y="4073236"/>
            <a:ext cx="1485900" cy="99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Image result for green angel">
            <a:extLst>
              <a:ext uri="{FF2B5EF4-FFF2-40B4-BE49-F238E27FC236}">
                <a16:creationId xmlns:a16="http://schemas.microsoft.com/office/drawing/2014/main" id="{C8F8E444-D6A2-4DAA-8371-63CA16A27F3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452606" y="2903491"/>
            <a:ext cx="2445844" cy="2451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619035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1">
                <a:tint val="97000"/>
                <a:hueMod val="92000"/>
                <a:satMod val="169000"/>
                <a:lumMod val="164000"/>
              </a:schemeClr>
            </a:gs>
            <a:gs pos="100000">
              <a:schemeClr val="bg1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7">
            <a:extLst>
              <a:ext uri="{FF2B5EF4-FFF2-40B4-BE49-F238E27FC236}">
                <a16:creationId xmlns:a16="http://schemas.microsoft.com/office/drawing/2014/main" id="{7E134C76-7FB4-4BB7-9322-DD8A4B179A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8" name="Snip Single Corner Rectangle 17">
            <a:extLst>
              <a:ext uri="{FF2B5EF4-FFF2-40B4-BE49-F238E27FC236}">
                <a16:creationId xmlns:a16="http://schemas.microsoft.com/office/drawing/2014/main" id="{C0C57804-4F33-4D85-AA3E-DA0F214BBD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1"/>
            <a:ext cx="12188825" cy="6857999"/>
          </a:xfrm>
          <a:prstGeom prst="snip1Rect">
            <a:avLst>
              <a:gd name="adj" fmla="val 50000"/>
            </a:avLst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837BD46-25AF-49BE-9444-65E14CBADB7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19878" y="685799"/>
            <a:ext cx="4379150" cy="405883"/>
          </a:xfrm>
        </p:spPr>
        <p:txBody>
          <a:bodyPr>
            <a:normAutofit/>
          </a:bodyPr>
          <a:lstStyle/>
          <a:p>
            <a:r>
              <a:rPr lang="en-GB" sz="1400" b="1" cap="none" dirty="0">
                <a:solidFill>
                  <a:schemeClr val="tx2"/>
                </a:solidFill>
              </a:rPr>
              <a:t>Christian Knorr Von </a:t>
            </a:r>
            <a:r>
              <a:rPr lang="en-GB" sz="1400" b="1" cap="none" dirty="0" err="1">
                <a:solidFill>
                  <a:schemeClr val="tx2"/>
                </a:solidFill>
              </a:rPr>
              <a:t>Rosenroth</a:t>
            </a:r>
            <a:r>
              <a:rPr lang="en-GB" sz="1400" b="1" cap="none" dirty="0">
                <a:solidFill>
                  <a:schemeClr val="tx2"/>
                </a:solidFill>
              </a:rPr>
              <a:t>	1636-1689</a:t>
            </a:r>
          </a:p>
        </p:txBody>
      </p:sp>
      <p:pic>
        <p:nvPicPr>
          <p:cNvPr id="16" name="Picture 15" descr="A picture containing text, book, photo&#10;&#10;Description automatically generated">
            <a:extLst>
              <a:ext uri="{FF2B5EF4-FFF2-40B4-BE49-F238E27FC236}">
                <a16:creationId xmlns:a16="http://schemas.microsoft.com/office/drawing/2014/main" id="{886232F4-2FB4-4887-88D1-1086ED94D7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579852"/>
            <a:ext cx="3187817" cy="1278148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3D7A3A70-C801-4CF1-8603-BAA0524B643E}"/>
              </a:ext>
            </a:extLst>
          </p:cNvPr>
          <p:cNvSpPr txBox="1"/>
          <p:nvPr/>
        </p:nvSpPr>
        <p:spPr>
          <a:xfrm>
            <a:off x="7193902" y="6550223"/>
            <a:ext cx="50707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rgbClr val="0070C0"/>
                </a:solidFill>
              </a:rPr>
              <a:t>Harry Freedman</a:t>
            </a:r>
            <a:r>
              <a:rPr lang="en-GB" sz="1400" dirty="0"/>
              <a:t>	</a:t>
            </a:r>
            <a:r>
              <a:rPr lang="en-GB" sz="1400" dirty="0">
                <a:solidFill>
                  <a:schemeClr val="bg1"/>
                </a:solidFill>
              </a:rPr>
              <a:t>www.harryfreedmanbooks.com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E906DA7-BD4E-40B3-A75F-C2CCA97093F5}"/>
              </a:ext>
            </a:extLst>
          </p:cNvPr>
          <p:cNvSpPr txBox="1"/>
          <p:nvPr/>
        </p:nvSpPr>
        <p:spPr>
          <a:xfrm>
            <a:off x="419878" y="1377282"/>
            <a:ext cx="44786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ln w="3175" cmpd="sng">
                  <a:noFill/>
                </a:ln>
                <a:solidFill>
                  <a:schemeClr val="tx2"/>
                </a:solidFill>
                <a:latin typeface="+mj-lt"/>
                <a:ea typeface="+mj-ea"/>
                <a:cs typeface="+mj-cs"/>
              </a:rPr>
              <a:t>1677 Kabbala </a:t>
            </a:r>
            <a:r>
              <a:rPr lang="en-GB" sz="1400" dirty="0" err="1">
                <a:ln w="3175" cmpd="sng">
                  <a:noFill/>
                </a:ln>
                <a:solidFill>
                  <a:schemeClr val="tx2"/>
                </a:solidFill>
                <a:latin typeface="+mj-lt"/>
                <a:ea typeface="+mj-ea"/>
                <a:cs typeface="+mj-cs"/>
              </a:rPr>
              <a:t>Denudata</a:t>
            </a:r>
            <a:endParaRPr lang="en-GB" sz="1400" dirty="0">
              <a:ln w="3175" cmpd="sng">
                <a:noFill/>
              </a:ln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0425C57-88BE-4A46-B88F-340CB3F190C2}"/>
              </a:ext>
            </a:extLst>
          </p:cNvPr>
          <p:cNvSpPr txBox="1"/>
          <p:nvPr/>
        </p:nvSpPr>
        <p:spPr>
          <a:xfrm>
            <a:off x="419878" y="4942682"/>
            <a:ext cx="27338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400" b="1" dirty="0" err="1">
                <a:ln w="3175" cmpd="sng">
                  <a:noFill/>
                </a:ln>
                <a:solidFill>
                  <a:schemeClr val="tx2"/>
                </a:solidFill>
                <a:latin typeface="+mj-lt"/>
                <a:ea typeface="+mj-ea"/>
                <a:cs typeface="+mj-cs"/>
              </a:rPr>
              <a:t>Aleister</a:t>
            </a:r>
            <a:r>
              <a:rPr lang="en-GB" sz="1400" b="1" dirty="0">
                <a:ln w="3175" cmpd="sng">
                  <a:noFill/>
                </a:ln>
                <a:solidFill>
                  <a:schemeClr val="tx2"/>
                </a:solidFill>
                <a:latin typeface="+mj-lt"/>
                <a:ea typeface="+mj-ea"/>
                <a:cs typeface="+mj-cs"/>
              </a:rPr>
              <a:t> Crowley 1875-1947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B51C299-268F-45BA-B116-34D5C93D0D24}"/>
              </a:ext>
            </a:extLst>
          </p:cNvPr>
          <p:cNvSpPr txBox="1"/>
          <p:nvPr/>
        </p:nvSpPr>
        <p:spPr>
          <a:xfrm>
            <a:off x="419878" y="3095554"/>
            <a:ext cx="261257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400" b="1" dirty="0">
                <a:ln w="3175" cmpd="sng">
                  <a:noFill/>
                </a:ln>
                <a:solidFill>
                  <a:schemeClr val="tx2"/>
                </a:solidFill>
                <a:latin typeface="+mj-lt"/>
                <a:ea typeface="+mj-ea"/>
                <a:cs typeface="+mj-cs"/>
              </a:rPr>
              <a:t>Eliphaz Levi	1810-1875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85963B9-6504-4E94-9080-B424335553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8855" y="336007"/>
            <a:ext cx="3171395" cy="4095793"/>
          </a:xfrm>
          <a:prstGeom prst="rect">
            <a:avLst/>
          </a:prstGeom>
        </p:spPr>
      </p:pic>
      <p:pic>
        <p:nvPicPr>
          <p:cNvPr id="2050" name="Picture 2" descr="Image result for Christian Knorr Von Rosenroth">
            <a:extLst>
              <a:ext uri="{FF2B5EF4-FFF2-40B4-BE49-F238E27FC236}">
                <a16:creationId xmlns:a16="http://schemas.microsoft.com/office/drawing/2014/main" id="{1A38F90B-66D4-4BBE-9A63-DDA2B221A8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9057" y="405256"/>
            <a:ext cx="1459698" cy="19440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Image result for eliphas levi">
            <a:extLst>
              <a:ext uri="{FF2B5EF4-FFF2-40B4-BE49-F238E27FC236}">
                <a16:creationId xmlns:a16="http://schemas.microsoft.com/office/drawing/2014/main" id="{FC5A30E3-78A1-4536-8F78-E345F9A436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8895" y="2428890"/>
            <a:ext cx="1459698" cy="17041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Image result for aleister crowley">
            <a:extLst>
              <a:ext uri="{FF2B5EF4-FFF2-40B4-BE49-F238E27FC236}">
                <a16:creationId xmlns:a16="http://schemas.microsoft.com/office/drawing/2014/main" id="{F8BD3539-DD91-4D6D-B326-7257AAA817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2684" y="4431800"/>
            <a:ext cx="1276350" cy="1771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716CB6B-0C6B-4E72-BC7D-48A5015E9EA4}"/>
              </a:ext>
            </a:extLst>
          </p:cNvPr>
          <p:cNvSpPr txBox="1"/>
          <p:nvPr/>
        </p:nvSpPr>
        <p:spPr>
          <a:xfrm>
            <a:off x="350888" y="3851001"/>
            <a:ext cx="381065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>
                <a:ln w="3175" cmpd="sng">
                  <a:noFill/>
                </a:ln>
                <a:solidFill>
                  <a:schemeClr val="tx2"/>
                </a:solidFill>
                <a:latin typeface="+mj-lt"/>
                <a:ea typeface="+mj-ea"/>
                <a:cs typeface="+mj-cs"/>
              </a:rPr>
              <a:t>Hermetic Order of the Golden Dawn 1887</a:t>
            </a:r>
          </a:p>
        </p:txBody>
      </p:sp>
    </p:spTree>
    <p:extLst>
      <p:ext uri="{BB962C8B-B14F-4D97-AF65-F5344CB8AC3E}">
        <p14:creationId xmlns:p14="http://schemas.microsoft.com/office/powerpoint/2010/main" val="168023283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1" grpId="0"/>
      <p:bldP spid="6" grpId="0"/>
      <p:bldP spid="7" grpId="0"/>
    </p:bldLst>
  </p:timing>
</p:sld>
</file>

<file path=ppt/theme/theme1.xml><?xml version="1.0" encoding="utf-8"?>
<a:theme xmlns:a="http://schemas.openxmlformats.org/drawingml/2006/main" name="Slice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l">
          <a:defRPr sz="1400" dirty="0" smtClean="0">
            <a:ln w="3175" cmpd="sng">
              <a:noFill/>
            </a:ln>
            <a:solidFill>
              <a:schemeClr val="tx2"/>
            </a:solidFill>
            <a:latin typeface="+mj-lt"/>
            <a:ea typeface="+mj-ea"/>
            <a:cs typeface="+mj-cs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61</TotalTime>
  <Words>98</Words>
  <Application>Microsoft Office PowerPoint</Application>
  <PresentationFormat>Widescreen</PresentationFormat>
  <Paragraphs>23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Century Gothic</vt:lpstr>
      <vt:lpstr>Wingdings 3</vt:lpstr>
      <vt:lpstr>Slice</vt:lpstr>
      <vt:lpstr>The Strange Story of Christian Kaballah</vt:lpstr>
      <vt:lpstr>Count Giovanni Pico della Mirandola. 1463-1494</vt:lpstr>
      <vt:lpstr>Heinrich Cornelius Agrippa 1486-1535</vt:lpstr>
      <vt:lpstr>Christian Knorr Von Rosenroth 1636-1689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Strange Story of Christian Cabala</dc:title>
  <dc:creator>Harry Freedman</dc:creator>
  <cp:lastModifiedBy>Harry Freedman</cp:lastModifiedBy>
  <cp:revision>9</cp:revision>
  <dcterms:created xsi:type="dcterms:W3CDTF">2018-11-29T14:42:46Z</dcterms:created>
  <dcterms:modified xsi:type="dcterms:W3CDTF">2018-11-30T09:51:51Z</dcterms:modified>
</cp:coreProperties>
</file>